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Lst>
  <p:sldSz cx="18288000" cy="10287000"/>
  <p:notesSz cx="6797675" cy="9925050"/>
  <p:embeddedFontLst>
    <p:embeddedFont>
      <p:font typeface="Calibri" pitchFamily="34" charset="0"/>
      <p:regular r:id="rId6"/>
      <p:bold r:id="rId7"/>
      <p:italic r:id="rId8"/>
      <p:boldItalic r:id="rId9"/>
    </p:embeddedFont>
    <p:embeddedFont>
      <p:font typeface="Montserrat Bold" charset="0"/>
      <p:regular r:id="rId10"/>
    </p:embeddedFont>
    <p:embeddedFont>
      <p:font typeface="Montserrat" charset="0"/>
      <p:regular r:id="rId11"/>
    </p:embeddedFont>
    <p:embeddedFont>
      <p:font typeface="Roboto" charset="0"/>
      <p:regular r:id="rId12"/>
    </p:embeddedFont>
    <p:embeddedFont>
      <p:font typeface="Roboto Bold"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22" autoAdjust="0"/>
  </p:normalViewPr>
  <p:slideViewPr>
    <p:cSldViewPr>
      <p:cViewPr>
        <p:scale>
          <a:sx n="49" d="100"/>
          <a:sy n="49" d="100"/>
        </p:scale>
        <p:origin x="-576" y="3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font" Target="fonts/font8.fntdata"/><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font" Target="fonts/font7.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sv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jpe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9F1F2"/>
        </a:solidFill>
        <a:effectLst/>
      </p:bgPr>
    </p:bg>
    <p:spTree>
      <p:nvGrpSpPr>
        <p:cNvPr id="1" name=""/>
        <p:cNvGrpSpPr/>
        <p:nvPr/>
      </p:nvGrpSpPr>
      <p:grpSpPr>
        <a:xfrm>
          <a:off x="0" y="0"/>
          <a:ext cx="0" cy="0"/>
          <a:chOff x="0" y="0"/>
          <a:chExt cx="0" cy="0"/>
        </a:xfrm>
      </p:grpSpPr>
      <p:sp>
        <p:nvSpPr>
          <p:cNvPr id="2" name="Freeform 2"/>
          <p:cNvSpPr/>
          <p:nvPr/>
        </p:nvSpPr>
        <p:spPr>
          <a:xfrm>
            <a:off x="-2576801" y="6963448"/>
            <a:ext cx="22222742" cy="7722403"/>
          </a:xfrm>
          <a:custGeom>
            <a:avLst/>
            <a:gdLst/>
            <a:ahLst/>
            <a:cxnLst/>
            <a:rect l="l" t="t" r="r" b="b"/>
            <a:pathLst>
              <a:path w="22222742" h="7722403">
                <a:moveTo>
                  <a:pt x="0" y="0"/>
                </a:moveTo>
                <a:lnTo>
                  <a:pt x="22222742" y="0"/>
                </a:lnTo>
                <a:lnTo>
                  <a:pt x="22222742" y="7722403"/>
                </a:lnTo>
                <a:lnTo>
                  <a:pt x="0" y="7722403"/>
                </a:lnTo>
                <a:lnTo>
                  <a:pt x="0" y="0"/>
                </a:lnTo>
                <a:close/>
              </a:path>
            </a:pathLst>
          </a:custGeom>
          <a:blipFill>
            <a:blip r:embed="rId2">
              <a:alphaModFix amt="71000"/>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4458738" y="2280625"/>
            <a:ext cx="11888856" cy="4027350"/>
          </a:xfrm>
          <a:custGeom>
            <a:avLst/>
            <a:gdLst/>
            <a:ahLst/>
            <a:cxnLst/>
            <a:rect l="l" t="t" r="r" b="b"/>
            <a:pathLst>
              <a:path w="11888856" h="4027350">
                <a:moveTo>
                  <a:pt x="0" y="0"/>
                </a:moveTo>
                <a:lnTo>
                  <a:pt x="11888857" y="0"/>
                </a:lnTo>
                <a:lnTo>
                  <a:pt x="11888857" y="4027350"/>
                </a:lnTo>
                <a:lnTo>
                  <a:pt x="0" y="4027350"/>
                </a:lnTo>
                <a:lnTo>
                  <a:pt x="0" y="0"/>
                </a:lnTo>
                <a:close/>
              </a:path>
            </a:pathLst>
          </a:custGeom>
          <a:blipFill>
            <a:blip r:embed="rId4">
              <a:alphaModFix amt="88000"/>
              <a:extLst>
                <a:ext uri="{96DAC541-7B7A-43D3-8B79-37D633B846F1}">
                  <asvg:svgBlip xmlns="" xmlns:asvg="http://schemas.microsoft.com/office/drawing/2016/SVG/main" r:embed="rId5"/>
                </a:ext>
              </a:extLst>
            </a:blip>
            <a:stretch>
              <a:fillRect/>
            </a:stretch>
          </a:blipFill>
        </p:spPr>
      </p:sp>
      <p:sp>
        <p:nvSpPr>
          <p:cNvPr id="4" name="TextBox 4"/>
          <p:cNvSpPr txBox="1"/>
          <p:nvPr/>
        </p:nvSpPr>
        <p:spPr>
          <a:xfrm>
            <a:off x="5788748" y="3291455"/>
            <a:ext cx="9763327" cy="1205458"/>
          </a:xfrm>
          <a:prstGeom prst="rect">
            <a:avLst/>
          </a:prstGeom>
        </p:spPr>
        <p:txBody>
          <a:bodyPr lIns="0" tIns="0" rIns="0" bIns="0" rtlCol="0" anchor="t">
            <a:spAutoFit/>
          </a:bodyPr>
          <a:lstStyle/>
          <a:p>
            <a:pPr algn="ctr">
              <a:lnSpc>
                <a:spcPts val="4697"/>
              </a:lnSpc>
            </a:pPr>
            <a:r>
              <a:rPr lang="fr-FR" sz="3600" b="1" dirty="0" smtClean="0"/>
              <a:t>POLITIQUES  LOCALES  DE  SECURITE, ENJEUX  ET DEFIS  POUR  LES AUTORITES LOCALES </a:t>
            </a:r>
            <a:endParaRPr lang="en-US" sz="3355" b="1" dirty="0">
              <a:solidFill>
                <a:srgbClr val="FFFFFF"/>
              </a:solidFill>
              <a:latin typeface="Montserrat Bold"/>
            </a:endParaRPr>
          </a:p>
        </p:txBody>
      </p:sp>
      <p:grpSp>
        <p:nvGrpSpPr>
          <p:cNvPr id="5" name="Group 5"/>
          <p:cNvGrpSpPr/>
          <p:nvPr/>
        </p:nvGrpSpPr>
        <p:grpSpPr>
          <a:xfrm>
            <a:off x="1715245" y="8811581"/>
            <a:ext cx="5178861" cy="1082523"/>
            <a:chOff x="0" y="0"/>
            <a:chExt cx="6905148" cy="1443363"/>
          </a:xfrm>
        </p:grpSpPr>
        <p:sp>
          <p:nvSpPr>
            <p:cNvPr id="6" name="TextBox 6"/>
            <p:cNvSpPr txBox="1"/>
            <p:nvPr/>
          </p:nvSpPr>
          <p:spPr>
            <a:xfrm>
              <a:off x="0" y="850169"/>
              <a:ext cx="6905148" cy="593195"/>
            </a:xfrm>
            <a:prstGeom prst="rect">
              <a:avLst/>
            </a:prstGeom>
          </p:spPr>
          <p:txBody>
            <a:bodyPr lIns="0" tIns="0" rIns="0" bIns="0" rtlCol="0" anchor="t">
              <a:spAutoFit/>
            </a:bodyPr>
            <a:lstStyle/>
            <a:p>
              <a:pPr algn="just">
                <a:lnSpc>
                  <a:spcPts val="3758"/>
                </a:lnSpc>
                <a:spcBef>
                  <a:spcPct val="0"/>
                </a:spcBef>
              </a:pPr>
              <a:r>
                <a:rPr lang="en-US" sz="2684">
                  <a:solidFill>
                    <a:srgbClr val="FFFFFF"/>
                  </a:solidFill>
                  <a:latin typeface="Montserrat"/>
                </a:rPr>
                <a:t>28 janvier - 1er février 2024</a:t>
              </a:r>
            </a:p>
          </p:txBody>
        </p:sp>
        <p:sp>
          <p:nvSpPr>
            <p:cNvPr id="7" name="TextBox 7"/>
            <p:cNvSpPr txBox="1"/>
            <p:nvPr/>
          </p:nvSpPr>
          <p:spPr>
            <a:xfrm>
              <a:off x="0" y="-66675"/>
              <a:ext cx="5303639" cy="868017"/>
            </a:xfrm>
            <a:prstGeom prst="rect">
              <a:avLst/>
            </a:prstGeom>
          </p:spPr>
          <p:txBody>
            <a:bodyPr lIns="0" tIns="0" rIns="0" bIns="0" rtlCol="0" anchor="t">
              <a:spAutoFit/>
            </a:bodyPr>
            <a:lstStyle/>
            <a:p>
              <a:pPr algn="just">
                <a:lnSpc>
                  <a:spcPts val="5585"/>
                </a:lnSpc>
                <a:spcBef>
                  <a:spcPct val="0"/>
                </a:spcBef>
              </a:pPr>
              <a:r>
                <a:rPr lang="en-US" sz="3989" dirty="0">
                  <a:solidFill>
                    <a:srgbClr val="FFFFFF"/>
                  </a:solidFill>
                  <a:latin typeface="Montserrat Bold"/>
                </a:rPr>
                <a:t>NOUAKCHOTT </a:t>
              </a:r>
            </a:p>
          </p:txBody>
        </p:sp>
      </p:grpSp>
      <p:grpSp>
        <p:nvGrpSpPr>
          <p:cNvPr id="8" name="Group 8"/>
          <p:cNvGrpSpPr/>
          <p:nvPr/>
        </p:nvGrpSpPr>
        <p:grpSpPr>
          <a:xfrm>
            <a:off x="10199820" y="8425200"/>
            <a:ext cx="7386662" cy="1468903"/>
            <a:chOff x="0" y="0"/>
            <a:chExt cx="9848883" cy="1958538"/>
          </a:xfrm>
        </p:grpSpPr>
        <p:sp>
          <p:nvSpPr>
            <p:cNvPr id="9" name="Freeform 9"/>
            <p:cNvSpPr/>
            <p:nvPr/>
          </p:nvSpPr>
          <p:spPr>
            <a:xfrm>
              <a:off x="8031757" y="210497"/>
              <a:ext cx="1719731" cy="1146972"/>
            </a:xfrm>
            <a:custGeom>
              <a:avLst/>
              <a:gdLst/>
              <a:ahLst/>
              <a:cxnLst/>
              <a:rect l="l" t="t" r="r" b="b"/>
              <a:pathLst>
                <a:path w="1719731" h="1146972">
                  <a:moveTo>
                    <a:pt x="0" y="0"/>
                  </a:moveTo>
                  <a:lnTo>
                    <a:pt x="1719731" y="0"/>
                  </a:lnTo>
                  <a:lnTo>
                    <a:pt x="1719731" y="1146972"/>
                  </a:lnTo>
                  <a:lnTo>
                    <a:pt x="0" y="1146972"/>
                  </a:lnTo>
                  <a:lnTo>
                    <a:pt x="0" y="0"/>
                  </a:lnTo>
                  <a:close/>
                </a:path>
              </a:pathLst>
            </a:custGeom>
            <a:blipFill>
              <a:blip r:embed="rId6" cstate="print"/>
              <a:stretch>
                <a:fillRect/>
              </a:stretch>
            </a:blipFill>
          </p:spPr>
        </p:sp>
        <p:sp>
          <p:nvSpPr>
            <p:cNvPr id="10" name="Freeform 10"/>
            <p:cNvSpPr/>
            <p:nvPr/>
          </p:nvSpPr>
          <p:spPr>
            <a:xfrm>
              <a:off x="0" y="210497"/>
              <a:ext cx="3092760" cy="1279659"/>
            </a:xfrm>
            <a:custGeom>
              <a:avLst/>
              <a:gdLst/>
              <a:ahLst/>
              <a:cxnLst/>
              <a:rect l="l" t="t" r="r" b="b"/>
              <a:pathLst>
                <a:path w="3092760" h="1279659">
                  <a:moveTo>
                    <a:pt x="0" y="0"/>
                  </a:moveTo>
                  <a:lnTo>
                    <a:pt x="3092760" y="0"/>
                  </a:lnTo>
                  <a:lnTo>
                    <a:pt x="3092760" y="1279659"/>
                  </a:lnTo>
                  <a:lnTo>
                    <a:pt x="0" y="1279659"/>
                  </a:lnTo>
                  <a:lnTo>
                    <a:pt x="0" y="0"/>
                  </a:lnTo>
                  <a:close/>
                </a:path>
              </a:pathLst>
            </a:custGeom>
            <a:blipFill>
              <a:blip r:embed="rId7"/>
              <a:stretch>
                <a:fillRect/>
              </a:stretch>
            </a:blipFill>
          </p:spPr>
        </p:sp>
        <p:sp>
          <p:nvSpPr>
            <p:cNvPr id="11" name="Freeform 11"/>
            <p:cNvSpPr/>
            <p:nvPr/>
          </p:nvSpPr>
          <p:spPr>
            <a:xfrm>
              <a:off x="3484283" y="0"/>
              <a:ext cx="1744003" cy="1744003"/>
            </a:xfrm>
            <a:custGeom>
              <a:avLst/>
              <a:gdLst/>
              <a:ahLst/>
              <a:cxnLst/>
              <a:rect l="l" t="t" r="r" b="b"/>
              <a:pathLst>
                <a:path w="1744003" h="1744003">
                  <a:moveTo>
                    <a:pt x="0" y="0"/>
                  </a:moveTo>
                  <a:lnTo>
                    <a:pt x="1744003" y="0"/>
                  </a:lnTo>
                  <a:lnTo>
                    <a:pt x="1744003" y="1744003"/>
                  </a:lnTo>
                  <a:lnTo>
                    <a:pt x="0" y="1744003"/>
                  </a:lnTo>
                  <a:lnTo>
                    <a:pt x="0" y="0"/>
                  </a:lnTo>
                  <a:close/>
                </a:path>
              </a:pathLst>
            </a:custGeom>
            <a:blipFill>
              <a:blip r:embed="rId8" cstate="print"/>
              <a:stretch>
                <a:fillRect/>
              </a:stretch>
            </a:blipFill>
          </p:spPr>
        </p:sp>
        <p:sp>
          <p:nvSpPr>
            <p:cNvPr id="12" name="Freeform 12"/>
            <p:cNvSpPr/>
            <p:nvPr/>
          </p:nvSpPr>
          <p:spPr>
            <a:xfrm>
              <a:off x="5661474" y="0"/>
              <a:ext cx="1744003" cy="1744003"/>
            </a:xfrm>
            <a:custGeom>
              <a:avLst/>
              <a:gdLst/>
              <a:ahLst/>
              <a:cxnLst/>
              <a:rect l="l" t="t" r="r" b="b"/>
              <a:pathLst>
                <a:path w="1744003" h="1744003">
                  <a:moveTo>
                    <a:pt x="0" y="0"/>
                  </a:moveTo>
                  <a:lnTo>
                    <a:pt x="1744003" y="0"/>
                  </a:lnTo>
                  <a:lnTo>
                    <a:pt x="1744003" y="1744003"/>
                  </a:lnTo>
                  <a:lnTo>
                    <a:pt x="0" y="1744003"/>
                  </a:lnTo>
                  <a:lnTo>
                    <a:pt x="0" y="0"/>
                  </a:lnTo>
                  <a:close/>
                </a:path>
              </a:pathLst>
            </a:custGeom>
            <a:blipFill>
              <a:blip r:embed="rId9"/>
              <a:stretch>
                <a:fillRect/>
              </a:stretch>
            </a:blipFill>
          </p:spPr>
        </p:sp>
        <p:sp>
          <p:nvSpPr>
            <p:cNvPr id="13" name="TextBox 13"/>
            <p:cNvSpPr txBox="1"/>
            <p:nvPr/>
          </p:nvSpPr>
          <p:spPr>
            <a:xfrm>
              <a:off x="8092890" y="1481720"/>
              <a:ext cx="1755992" cy="476817"/>
            </a:xfrm>
            <a:prstGeom prst="rect">
              <a:avLst/>
            </a:prstGeom>
          </p:spPr>
          <p:txBody>
            <a:bodyPr lIns="0" tIns="0" rIns="0" bIns="0" rtlCol="0" anchor="t">
              <a:spAutoFit/>
            </a:bodyPr>
            <a:lstStyle/>
            <a:p>
              <a:pPr>
                <a:lnSpc>
                  <a:spcPts val="1426"/>
                </a:lnSpc>
                <a:spcBef>
                  <a:spcPct val="0"/>
                </a:spcBef>
              </a:pPr>
              <a:r>
                <a:rPr lang="en-US" sz="1019">
                  <a:solidFill>
                    <a:srgbClr val="FFFFFF"/>
                  </a:solidFill>
                  <a:latin typeface="Montserrat"/>
                </a:rPr>
                <a:t>Cofinancé par l’Union européenne</a:t>
              </a:r>
            </a:p>
          </p:txBody>
        </p:sp>
      </p:grpSp>
      <p:sp>
        <p:nvSpPr>
          <p:cNvPr id="14" name="TextBox 14"/>
          <p:cNvSpPr txBox="1"/>
          <p:nvPr/>
        </p:nvSpPr>
        <p:spPr>
          <a:xfrm>
            <a:off x="357126" y="6508000"/>
            <a:ext cx="6786610" cy="1231106"/>
          </a:xfrm>
          <a:prstGeom prst="rect">
            <a:avLst/>
          </a:prstGeom>
        </p:spPr>
        <p:txBody>
          <a:bodyPr wrap="square" lIns="0" tIns="0" rIns="0" bIns="0" rtlCol="0" anchor="t">
            <a:spAutoFit/>
          </a:bodyPr>
          <a:lstStyle/>
          <a:p>
            <a:pPr>
              <a:lnSpc>
                <a:spcPts val="3160"/>
              </a:lnSpc>
            </a:pPr>
            <a:r>
              <a:rPr lang="en-US" sz="3362" dirty="0" smtClean="0">
                <a:solidFill>
                  <a:srgbClr val="243569"/>
                </a:solidFill>
                <a:latin typeface="Roboto"/>
              </a:rPr>
              <a:t>Présenté par :SOUMANA </a:t>
            </a:r>
            <a:r>
              <a:rPr lang="en-US" sz="3362" dirty="0" err="1" smtClean="0">
                <a:solidFill>
                  <a:srgbClr val="243569"/>
                </a:solidFill>
                <a:latin typeface="Roboto"/>
              </a:rPr>
              <a:t>Idrissa</a:t>
            </a:r>
            <a:endParaRPr lang="en-US" sz="3362" dirty="0">
              <a:solidFill>
                <a:srgbClr val="243569"/>
              </a:solidFill>
              <a:latin typeface="Roboto"/>
            </a:endParaRPr>
          </a:p>
          <a:p>
            <a:pPr>
              <a:lnSpc>
                <a:spcPts val="3160"/>
              </a:lnSpc>
            </a:pPr>
            <a:r>
              <a:rPr lang="en-US" sz="3362" dirty="0" smtClean="0">
                <a:solidFill>
                  <a:srgbClr val="243569"/>
                </a:solidFill>
                <a:latin typeface="Roboto"/>
              </a:rPr>
              <a:t>Commandant Police </a:t>
            </a:r>
            <a:r>
              <a:rPr lang="en-US" sz="3362" dirty="0" err="1" smtClean="0">
                <a:solidFill>
                  <a:srgbClr val="243569"/>
                </a:solidFill>
                <a:latin typeface="Roboto"/>
              </a:rPr>
              <a:t>Municipale</a:t>
            </a:r>
            <a:r>
              <a:rPr lang="en-US" sz="3362" dirty="0" smtClean="0">
                <a:solidFill>
                  <a:srgbClr val="243569"/>
                </a:solidFill>
                <a:latin typeface="Roboto"/>
              </a:rPr>
              <a:t> Ville de Niamey</a:t>
            </a:r>
            <a:endParaRPr lang="en-US" sz="3362" dirty="0">
              <a:solidFill>
                <a:srgbClr val="243569"/>
              </a:solidFill>
              <a:latin typeface="Roboto"/>
            </a:endParaRPr>
          </a:p>
        </p:txBody>
      </p:sp>
      <p:grpSp>
        <p:nvGrpSpPr>
          <p:cNvPr id="15" name="Group 15"/>
          <p:cNvGrpSpPr/>
          <p:nvPr/>
        </p:nvGrpSpPr>
        <p:grpSpPr>
          <a:xfrm>
            <a:off x="1028700" y="896924"/>
            <a:ext cx="6860077" cy="2323851"/>
            <a:chOff x="0" y="0"/>
            <a:chExt cx="9146769" cy="3098468"/>
          </a:xfrm>
        </p:grpSpPr>
        <p:sp>
          <p:nvSpPr>
            <p:cNvPr id="16" name="Freeform 16"/>
            <p:cNvSpPr/>
            <p:nvPr/>
          </p:nvSpPr>
          <p:spPr>
            <a:xfrm rot="-10800000">
              <a:off x="0" y="0"/>
              <a:ext cx="9146769" cy="3098468"/>
            </a:xfrm>
            <a:custGeom>
              <a:avLst/>
              <a:gdLst/>
              <a:ahLst/>
              <a:cxnLst/>
              <a:rect l="l" t="t" r="r" b="b"/>
              <a:pathLst>
                <a:path w="9146769" h="3098468">
                  <a:moveTo>
                    <a:pt x="0" y="0"/>
                  </a:moveTo>
                  <a:lnTo>
                    <a:pt x="9146769" y="0"/>
                  </a:lnTo>
                  <a:lnTo>
                    <a:pt x="9146769" y="3098468"/>
                  </a:lnTo>
                  <a:lnTo>
                    <a:pt x="0" y="3098468"/>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7" name="TextBox 17"/>
            <p:cNvSpPr txBox="1"/>
            <p:nvPr/>
          </p:nvSpPr>
          <p:spPr>
            <a:xfrm>
              <a:off x="508030" y="789830"/>
              <a:ext cx="8321781" cy="1714299"/>
            </a:xfrm>
            <a:prstGeom prst="rect">
              <a:avLst/>
            </a:prstGeom>
          </p:spPr>
          <p:txBody>
            <a:bodyPr lIns="0" tIns="0" rIns="0" bIns="0" rtlCol="0" anchor="t">
              <a:spAutoFit/>
            </a:bodyPr>
            <a:lstStyle/>
            <a:p>
              <a:pPr algn="ctr">
                <a:lnSpc>
                  <a:spcPts val="3215"/>
                </a:lnSpc>
              </a:pPr>
              <a:r>
                <a:rPr lang="en-US" sz="3420">
                  <a:solidFill>
                    <a:srgbClr val="243569"/>
                  </a:solidFill>
                  <a:latin typeface="Roboto Bold"/>
                </a:rPr>
                <a:t>Les </a:t>
              </a:r>
              <a:r>
                <a:rPr lang="en-US" sz="3420">
                  <a:solidFill>
                    <a:srgbClr val="1E9F6C"/>
                  </a:solidFill>
                  <a:latin typeface="Roboto Bold"/>
                </a:rPr>
                <a:t>autorités locales</a:t>
              </a:r>
              <a:r>
                <a:rPr lang="en-US" sz="3420">
                  <a:solidFill>
                    <a:srgbClr val="243569"/>
                  </a:solidFill>
                  <a:latin typeface="Roboto Bold"/>
                </a:rPr>
                <a:t> au </a:t>
              </a:r>
            </a:p>
            <a:p>
              <a:pPr algn="ctr">
                <a:lnSpc>
                  <a:spcPts val="3215"/>
                </a:lnSpc>
              </a:pPr>
              <a:r>
                <a:rPr lang="en-US" sz="3420">
                  <a:solidFill>
                    <a:srgbClr val="243569"/>
                  </a:solidFill>
                  <a:latin typeface="Roboto Bold"/>
                </a:rPr>
                <a:t>coeur des nouvelles </a:t>
              </a:r>
              <a:r>
                <a:rPr lang="en-US" sz="3420">
                  <a:solidFill>
                    <a:srgbClr val="1E9F6C"/>
                  </a:solidFill>
                  <a:latin typeface="Roboto Bold"/>
                </a:rPr>
                <a:t>dynamiques régionales</a:t>
              </a: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9F1F2"/>
        </a:solidFill>
        <a:effectLst/>
      </p:bgPr>
    </p:bg>
    <p:spTree>
      <p:nvGrpSpPr>
        <p:cNvPr id="1" name=""/>
        <p:cNvGrpSpPr/>
        <p:nvPr/>
      </p:nvGrpSpPr>
      <p:grpSpPr>
        <a:xfrm>
          <a:off x="0" y="0"/>
          <a:ext cx="0" cy="0"/>
          <a:chOff x="0" y="0"/>
          <a:chExt cx="0" cy="0"/>
        </a:xfrm>
      </p:grpSpPr>
      <p:sp>
        <p:nvSpPr>
          <p:cNvPr id="2" name="Freeform 2"/>
          <p:cNvSpPr/>
          <p:nvPr/>
        </p:nvSpPr>
        <p:spPr>
          <a:xfrm rot="10680873" flipH="1">
            <a:off x="-1369644" y="-4860266"/>
            <a:ext cx="22222742" cy="7722403"/>
          </a:xfrm>
          <a:custGeom>
            <a:avLst/>
            <a:gdLst/>
            <a:ahLst/>
            <a:cxnLst/>
            <a:rect l="l" t="t" r="r" b="b"/>
            <a:pathLst>
              <a:path w="22222742" h="7722403">
                <a:moveTo>
                  <a:pt x="22222743" y="0"/>
                </a:moveTo>
                <a:lnTo>
                  <a:pt x="0" y="0"/>
                </a:lnTo>
                <a:lnTo>
                  <a:pt x="0" y="7722403"/>
                </a:lnTo>
                <a:lnTo>
                  <a:pt x="22222743" y="7722403"/>
                </a:lnTo>
                <a:lnTo>
                  <a:pt x="22222743" y="0"/>
                </a:lnTo>
                <a:close/>
              </a:path>
            </a:pathLst>
          </a:custGeom>
          <a:blipFill>
            <a:blip r:embed="rId2">
              <a:alphaModFix amt="71000"/>
              <a:extLst>
                <a:ext uri="{96DAC541-7B7A-43D3-8B79-37D633B846F1}">
                  <asvg:svgBlip xmlns="" xmlns:asvg="http://schemas.microsoft.com/office/drawing/2016/SVG/main" r:embed="rId3"/>
                </a:ext>
              </a:extLst>
            </a:blip>
            <a:stretch>
              <a:fillRect/>
            </a:stretch>
          </a:blipFill>
        </p:spPr>
      </p:sp>
      <p:sp>
        <p:nvSpPr>
          <p:cNvPr id="3" name="TextBox 3"/>
          <p:cNvSpPr txBox="1"/>
          <p:nvPr/>
        </p:nvSpPr>
        <p:spPr>
          <a:xfrm>
            <a:off x="5473246" y="1571600"/>
            <a:ext cx="6599712" cy="700898"/>
          </a:xfrm>
          <a:prstGeom prst="rect">
            <a:avLst/>
          </a:prstGeom>
        </p:spPr>
        <p:txBody>
          <a:bodyPr lIns="0" tIns="0" rIns="0" bIns="0" rtlCol="0" anchor="t">
            <a:spAutoFit/>
          </a:bodyPr>
          <a:lstStyle/>
          <a:p>
            <a:pPr>
              <a:lnSpc>
                <a:spcPts val="5232"/>
              </a:lnSpc>
            </a:pPr>
            <a:r>
              <a:rPr lang="fr-FR" sz="6000" dirty="0" smtClean="0"/>
              <a:t>INTRODUCTION</a:t>
            </a:r>
            <a:endParaRPr lang="en-US" sz="5566" dirty="0">
              <a:solidFill>
                <a:srgbClr val="243569"/>
              </a:solidFill>
              <a:latin typeface="Roboto Bold"/>
            </a:endParaRPr>
          </a:p>
        </p:txBody>
      </p:sp>
      <p:grpSp>
        <p:nvGrpSpPr>
          <p:cNvPr id="4" name="Group 4"/>
          <p:cNvGrpSpPr/>
          <p:nvPr/>
        </p:nvGrpSpPr>
        <p:grpSpPr>
          <a:xfrm>
            <a:off x="11420076" y="417633"/>
            <a:ext cx="6145735" cy="1222134"/>
            <a:chOff x="0" y="0"/>
            <a:chExt cx="8194313" cy="1629512"/>
          </a:xfrm>
        </p:grpSpPr>
        <p:sp>
          <p:nvSpPr>
            <p:cNvPr id="5" name="Freeform 5"/>
            <p:cNvSpPr/>
            <p:nvPr/>
          </p:nvSpPr>
          <p:spPr>
            <a:xfrm>
              <a:off x="6682457" y="175135"/>
              <a:ext cx="1430823" cy="954286"/>
            </a:xfrm>
            <a:custGeom>
              <a:avLst/>
              <a:gdLst/>
              <a:ahLst/>
              <a:cxnLst/>
              <a:rect l="l" t="t" r="r" b="b"/>
              <a:pathLst>
                <a:path w="1430823" h="954286">
                  <a:moveTo>
                    <a:pt x="0" y="0"/>
                  </a:moveTo>
                  <a:lnTo>
                    <a:pt x="1430823" y="0"/>
                  </a:lnTo>
                  <a:lnTo>
                    <a:pt x="1430823" y="954285"/>
                  </a:lnTo>
                  <a:lnTo>
                    <a:pt x="0" y="954285"/>
                  </a:lnTo>
                  <a:lnTo>
                    <a:pt x="0" y="0"/>
                  </a:lnTo>
                  <a:close/>
                </a:path>
              </a:pathLst>
            </a:custGeom>
            <a:blipFill>
              <a:blip r:embed="rId4" cstate="print"/>
              <a:stretch>
                <a:fillRect/>
              </a:stretch>
            </a:blipFill>
          </p:spPr>
        </p:sp>
        <p:sp>
          <p:nvSpPr>
            <p:cNvPr id="6" name="Freeform 6"/>
            <p:cNvSpPr/>
            <p:nvPr/>
          </p:nvSpPr>
          <p:spPr>
            <a:xfrm>
              <a:off x="0" y="175135"/>
              <a:ext cx="2573190" cy="1064682"/>
            </a:xfrm>
            <a:custGeom>
              <a:avLst/>
              <a:gdLst/>
              <a:ahLst/>
              <a:cxnLst/>
              <a:rect l="l" t="t" r="r" b="b"/>
              <a:pathLst>
                <a:path w="2573190" h="1064682">
                  <a:moveTo>
                    <a:pt x="0" y="0"/>
                  </a:moveTo>
                  <a:lnTo>
                    <a:pt x="2573190" y="0"/>
                  </a:lnTo>
                  <a:lnTo>
                    <a:pt x="2573190" y="1064682"/>
                  </a:lnTo>
                  <a:lnTo>
                    <a:pt x="0" y="1064682"/>
                  </a:lnTo>
                  <a:lnTo>
                    <a:pt x="0" y="0"/>
                  </a:lnTo>
                  <a:close/>
                </a:path>
              </a:pathLst>
            </a:custGeom>
            <a:blipFill>
              <a:blip r:embed="rId5"/>
              <a:stretch>
                <a:fillRect/>
              </a:stretch>
            </a:blipFill>
          </p:spPr>
        </p:sp>
        <p:sp>
          <p:nvSpPr>
            <p:cNvPr id="7" name="Freeform 7"/>
            <p:cNvSpPr/>
            <p:nvPr/>
          </p:nvSpPr>
          <p:spPr>
            <a:xfrm>
              <a:off x="2898938" y="0"/>
              <a:ext cx="1451018" cy="1451018"/>
            </a:xfrm>
            <a:custGeom>
              <a:avLst/>
              <a:gdLst/>
              <a:ahLst/>
              <a:cxnLst/>
              <a:rect l="l" t="t" r="r" b="b"/>
              <a:pathLst>
                <a:path w="1451018" h="1451018">
                  <a:moveTo>
                    <a:pt x="0" y="0"/>
                  </a:moveTo>
                  <a:lnTo>
                    <a:pt x="1451019" y="0"/>
                  </a:lnTo>
                  <a:lnTo>
                    <a:pt x="1451019" y="1451018"/>
                  </a:lnTo>
                  <a:lnTo>
                    <a:pt x="0" y="1451018"/>
                  </a:lnTo>
                  <a:lnTo>
                    <a:pt x="0" y="0"/>
                  </a:lnTo>
                  <a:close/>
                </a:path>
              </a:pathLst>
            </a:custGeom>
            <a:blipFill>
              <a:blip r:embed="rId6" cstate="print"/>
              <a:stretch>
                <a:fillRect/>
              </a:stretch>
            </a:blipFill>
          </p:spPr>
        </p:sp>
        <p:sp>
          <p:nvSpPr>
            <p:cNvPr id="8" name="Freeform 8"/>
            <p:cNvSpPr/>
            <p:nvPr/>
          </p:nvSpPr>
          <p:spPr>
            <a:xfrm>
              <a:off x="4710371" y="0"/>
              <a:ext cx="1451018" cy="1451018"/>
            </a:xfrm>
            <a:custGeom>
              <a:avLst/>
              <a:gdLst/>
              <a:ahLst/>
              <a:cxnLst/>
              <a:rect l="l" t="t" r="r" b="b"/>
              <a:pathLst>
                <a:path w="1451018" h="1451018">
                  <a:moveTo>
                    <a:pt x="0" y="0"/>
                  </a:moveTo>
                  <a:lnTo>
                    <a:pt x="1451018" y="0"/>
                  </a:lnTo>
                  <a:lnTo>
                    <a:pt x="1451018" y="1451018"/>
                  </a:lnTo>
                  <a:lnTo>
                    <a:pt x="0" y="1451018"/>
                  </a:lnTo>
                  <a:lnTo>
                    <a:pt x="0" y="0"/>
                  </a:lnTo>
                  <a:close/>
                </a:path>
              </a:pathLst>
            </a:custGeom>
            <a:blipFill>
              <a:blip r:embed="rId7"/>
              <a:stretch>
                <a:fillRect/>
              </a:stretch>
            </a:blipFill>
          </p:spPr>
        </p:sp>
        <p:sp>
          <p:nvSpPr>
            <p:cNvPr id="9" name="TextBox 9"/>
            <p:cNvSpPr txBox="1"/>
            <p:nvPr/>
          </p:nvSpPr>
          <p:spPr>
            <a:xfrm>
              <a:off x="6733320" y="1247047"/>
              <a:ext cx="1460993" cy="382465"/>
            </a:xfrm>
            <a:prstGeom prst="rect">
              <a:avLst/>
            </a:prstGeom>
          </p:spPr>
          <p:txBody>
            <a:bodyPr lIns="0" tIns="0" rIns="0" bIns="0" rtlCol="0" anchor="t">
              <a:spAutoFit/>
            </a:bodyPr>
            <a:lstStyle/>
            <a:p>
              <a:pPr>
                <a:lnSpc>
                  <a:spcPts val="1187"/>
                </a:lnSpc>
                <a:spcBef>
                  <a:spcPct val="0"/>
                </a:spcBef>
              </a:pPr>
              <a:r>
                <a:rPr lang="en-US" sz="847">
                  <a:solidFill>
                    <a:srgbClr val="FFFFFF"/>
                  </a:solidFill>
                  <a:latin typeface="Montserrat"/>
                </a:rPr>
                <a:t>Cofinancé par l’Union européenne</a:t>
              </a:r>
            </a:p>
          </p:txBody>
        </p:sp>
      </p:grpSp>
      <p:grpSp>
        <p:nvGrpSpPr>
          <p:cNvPr id="10" name="Group 10"/>
          <p:cNvGrpSpPr/>
          <p:nvPr/>
        </p:nvGrpSpPr>
        <p:grpSpPr>
          <a:xfrm>
            <a:off x="1745572" y="417633"/>
            <a:ext cx="3844821" cy="803672"/>
            <a:chOff x="0" y="0"/>
            <a:chExt cx="5126428" cy="1071562"/>
          </a:xfrm>
        </p:grpSpPr>
        <p:sp>
          <p:nvSpPr>
            <p:cNvPr id="11" name="TextBox 11"/>
            <p:cNvSpPr txBox="1"/>
            <p:nvPr/>
          </p:nvSpPr>
          <p:spPr>
            <a:xfrm>
              <a:off x="0" y="645024"/>
              <a:ext cx="5126428" cy="426538"/>
            </a:xfrm>
            <a:prstGeom prst="rect">
              <a:avLst/>
            </a:prstGeom>
          </p:spPr>
          <p:txBody>
            <a:bodyPr lIns="0" tIns="0" rIns="0" bIns="0" rtlCol="0" anchor="t">
              <a:spAutoFit/>
            </a:bodyPr>
            <a:lstStyle/>
            <a:p>
              <a:pPr algn="just">
                <a:lnSpc>
                  <a:spcPts val="2790"/>
                </a:lnSpc>
                <a:spcBef>
                  <a:spcPct val="0"/>
                </a:spcBef>
              </a:pPr>
              <a:r>
                <a:rPr lang="en-US" sz="1992">
                  <a:solidFill>
                    <a:srgbClr val="FFFFFF"/>
                  </a:solidFill>
                  <a:latin typeface="Montserrat"/>
                </a:rPr>
                <a:t>28 janvier - 1er février 2024</a:t>
              </a:r>
            </a:p>
          </p:txBody>
        </p:sp>
        <p:sp>
          <p:nvSpPr>
            <p:cNvPr id="12" name="TextBox 12"/>
            <p:cNvSpPr txBox="1"/>
            <p:nvPr/>
          </p:nvSpPr>
          <p:spPr>
            <a:xfrm>
              <a:off x="0" y="-57150"/>
              <a:ext cx="3937456" cy="652072"/>
            </a:xfrm>
            <a:prstGeom prst="rect">
              <a:avLst/>
            </a:prstGeom>
          </p:spPr>
          <p:txBody>
            <a:bodyPr lIns="0" tIns="0" rIns="0" bIns="0" rtlCol="0" anchor="t">
              <a:spAutoFit/>
            </a:bodyPr>
            <a:lstStyle/>
            <a:p>
              <a:pPr algn="just">
                <a:lnSpc>
                  <a:spcPts val="4146"/>
                </a:lnSpc>
                <a:spcBef>
                  <a:spcPct val="0"/>
                </a:spcBef>
              </a:pPr>
              <a:r>
                <a:rPr lang="en-US" sz="2962">
                  <a:solidFill>
                    <a:srgbClr val="FFFFFF"/>
                  </a:solidFill>
                  <a:latin typeface="Montserrat Bold"/>
                </a:rPr>
                <a:t>NOUAKCHOTT </a:t>
              </a:r>
            </a:p>
          </p:txBody>
        </p:sp>
      </p:grpSp>
      <p:sp>
        <p:nvSpPr>
          <p:cNvPr id="14" name="TextBox 14"/>
          <p:cNvSpPr txBox="1"/>
          <p:nvPr/>
        </p:nvSpPr>
        <p:spPr>
          <a:xfrm>
            <a:off x="1745572" y="2571732"/>
            <a:ext cx="15613798" cy="4757713"/>
          </a:xfrm>
          <a:prstGeom prst="rect">
            <a:avLst/>
          </a:prstGeom>
        </p:spPr>
        <p:txBody>
          <a:bodyPr wrap="square" lIns="0" tIns="0" rIns="0" bIns="0" rtlCol="0" anchor="t">
            <a:spAutoFit/>
          </a:bodyPr>
          <a:lstStyle/>
          <a:p>
            <a:pPr algn="just">
              <a:buNone/>
            </a:pPr>
            <a:r>
              <a:rPr lang="fr-FR" sz="4000" dirty="0" smtClean="0"/>
              <a:t>Depuis l’effondrement du pouvoir libyen en 2011 l’espace sahélien est en proie à des actes de violence de tous genres notamment les attaques terroristes, le trafic de drogues, les enlèvements suivis de payement de rançons, les assassinats etc.…. Le Niger n’est pas épargné par cette vague d’insécurité et cela dans les campagnes comme dans les centres urbains. </a:t>
            </a:r>
          </a:p>
          <a:p>
            <a:pPr algn="just">
              <a:buNone/>
            </a:pPr>
            <a:r>
              <a:rPr lang="fr-FR" sz="4000" dirty="0" smtClean="0"/>
              <a:t> La Ville de Niamey subit de plein fouet les conséquences de l’insécurité qui sévit la région de </a:t>
            </a:r>
            <a:r>
              <a:rPr lang="fr-FR" sz="4000" dirty="0" err="1" smtClean="0"/>
              <a:t>Tillaberi</a:t>
            </a:r>
            <a:r>
              <a:rPr lang="fr-FR" sz="4000" dirty="0" smtClean="0"/>
              <a:t> avec laquelle elle partage les frontières.</a:t>
            </a:r>
          </a:p>
          <a:p>
            <a:pPr>
              <a:lnSpc>
                <a:spcPts val="3536"/>
              </a:lnSpc>
            </a:pPr>
            <a:endParaRPr lang="en-US" sz="3762" dirty="0">
              <a:solidFill>
                <a:srgbClr val="243569"/>
              </a:solidFill>
              <a:latin typeface="Roboto"/>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F1F2"/>
        </a:solidFill>
        <a:effectLst/>
      </p:bgPr>
    </p:bg>
    <p:spTree>
      <p:nvGrpSpPr>
        <p:cNvPr id="1" name=""/>
        <p:cNvGrpSpPr/>
        <p:nvPr/>
      </p:nvGrpSpPr>
      <p:grpSpPr>
        <a:xfrm>
          <a:off x="0" y="0"/>
          <a:ext cx="0" cy="0"/>
          <a:chOff x="0" y="0"/>
          <a:chExt cx="0" cy="0"/>
        </a:xfrm>
      </p:grpSpPr>
      <p:sp>
        <p:nvSpPr>
          <p:cNvPr id="2" name="Freeform 2"/>
          <p:cNvSpPr/>
          <p:nvPr/>
        </p:nvSpPr>
        <p:spPr>
          <a:xfrm rot="10680873" flipH="1">
            <a:off x="-1369644" y="-4860266"/>
            <a:ext cx="22222742" cy="7722403"/>
          </a:xfrm>
          <a:custGeom>
            <a:avLst/>
            <a:gdLst/>
            <a:ahLst/>
            <a:cxnLst/>
            <a:rect l="l" t="t" r="r" b="b"/>
            <a:pathLst>
              <a:path w="22222742" h="7722403">
                <a:moveTo>
                  <a:pt x="22222743" y="0"/>
                </a:moveTo>
                <a:lnTo>
                  <a:pt x="0" y="0"/>
                </a:lnTo>
                <a:lnTo>
                  <a:pt x="0" y="7722403"/>
                </a:lnTo>
                <a:lnTo>
                  <a:pt x="22222743" y="7722403"/>
                </a:lnTo>
                <a:lnTo>
                  <a:pt x="22222743" y="0"/>
                </a:lnTo>
                <a:close/>
              </a:path>
            </a:pathLst>
          </a:custGeom>
          <a:blipFill>
            <a:blip r:embed="rId2">
              <a:alphaModFix amt="71000"/>
              <a:extLst>
                <a:ext uri="{96DAC541-7B7A-43D3-8B79-37D633B846F1}">
                  <asvg:svgBlip xmlns="" xmlns:asvg="http://schemas.microsoft.com/office/drawing/2016/SVG/main" r:embed="rId3"/>
                </a:ext>
              </a:extLst>
            </a:blip>
            <a:stretch>
              <a:fillRect/>
            </a:stretch>
          </a:blipFill>
        </p:spPr>
      </p:sp>
      <p:grpSp>
        <p:nvGrpSpPr>
          <p:cNvPr id="4" name="Group 4"/>
          <p:cNvGrpSpPr/>
          <p:nvPr/>
        </p:nvGrpSpPr>
        <p:grpSpPr>
          <a:xfrm>
            <a:off x="11420076" y="417633"/>
            <a:ext cx="6145735" cy="1222134"/>
            <a:chOff x="0" y="0"/>
            <a:chExt cx="8194313" cy="1629512"/>
          </a:xfrm>
        </p:grpSpPr>
        <p:sp>
          <p:nvSpPr>
            <p:cNvPr id="5" name="Freeform 5"/>
            <p:cNvSpPr/>
            <p:nvPr/>
          </p:nvSpPr>
          <p:spPr>
            <a:xfrm>
              <a:off x="6682457" y="175135"/>
              <a:ext cx="1430823" cy="954286"/>
            </a:xfrm>
            <a:custGeom>
              <a:avLst/>
              <a:gdLst/>
              <a:ahLst/>
              <a:cxnLst/>
              <a:rect l="l" t="t" r="r" b="b"/>
              <a:pathLst>
                <a:path w="1430823" h="954286">
                  <a:moveTo>
                    <a:pt x="0" y="0"/>
                  </a:moveTo>
                  <a:lnTo>
                    <a:pt x="1430823" y="0"/>
                  </a:lnTo>
                  <a:lnTo>
                    <a:pt x="1430823" y="954285"/>
                  </a:lnTo>
                  <a:lnTo>
                    <a:pt x="0" y="954285"/>
                  </a:lnTo>
                  <a:lnTo>
                    <a:pt x="0" y="0"/>
                  </a:lnTo>
                  <a:close/>
                </a:path>
              </a:pathLst>
            </a:custGeom>
            <a:blipFill>
              <a:blip r:embed="rId4" cstate="print"/>
              <a:stretch>
                <a:fillRect/>
              </a:stretch>
            </a:blipFill>
          </p:spPr>
        </p:sp>
        <p:sp>
          <p:nvSpPr>
            <p:cNvPr id="6" name="Freeform 6"/>
            <p:cNvSpPr/>
            <p:nvPr/>
          </p:nvSpPr>
          <p:spPr>
            <a:xfrm>
              <a:off x="0" y="175135"/>
              <a:ext cx="2573190" cy="1064682"/>
            </a:xfrm>
            <a:custGeom>
              <a:avLst/>
              <a:gdLst/>
              <a:ahLst/>
              <a:cxnLst/>
              <a:rect l="l" t="t" r="r" b="b"/>
              <a:pathLst>
                <a:path w="2573190" h="1064682">
                  <a:moveTo>
                    <a:pt x="0" y="0"/>
                  </a:moveTo>
                  <a:lnTo>
                    <a:pt x="2573190" y="0"/>
                  </a:lnTo>
                  <a:lnTo>
                    <a:pt x="2573190" y="1064682"/>
                  </a:lnTo>
                  <a:lnTo>
                    <a:pt x="0" y="1064682"/>
                  </a:lnTo>
                  <a:lnTo>
                    <a:pt x="0" y="0"/>
                  </a:lnTo>
                  <a:close/>
                </a:path>
              </a:pathLst>
            </a:custGeom>
            <a:blipFill>
              <a:blip r:embed="rId5"/>
              <a:stretch>
                <a:fillRect/>
              </a:stretch>
            </a:blipFill>
          </p:spPr>
        </p:sp>
        <p:sp>
          <p:nvSpPr>
            <p:cNvPr id="7" name="Freeform 7"/>
            <p:cNvSpPr/>
            <p:nvPr/>
          </p:nvSpPr>
          <p:spPr>
            <a:xfrm>
              <a:off x="2898938" y="0"/>
              <a:ext cx="1451018" cy="1451018"/>
            </a:xfrm>
            <a:custGeom>
              <a:avLst/>
              <a:gdLst/>
              <a:ahLst/>
              <a:cxnLst/>
              <a:rect l="l" t="t" r="r" b="b"/>
              <a:pathLst>
                <a:path w="1451018" h="1451018">
                  <a:moveTo>
                    <a:pt x="0" y="0"/>
                  </a:moveTo>
                  <a:lnTo>
                    <a:pt x="1451019" y="0"/>
                  </a:lnTo>
                  <a:lnTo>
                    <a:pt x="1451019" y="1451018"/>
                  </a:lnTo>
                  <a:lnTo>
                    <a:pt x="0" y="1451018"/>
                  </a:lnTo>
                  <a:lnTo>
                    <a:pt x="0" y="0"/>
                  </a:lnTo>
                  <a:close/>
                </a:path>
              </a:pathLst>
            </a:custGeom>
            <a:blipFill>
              <a:blip r:embed="rId6" cstate="print"/>
              <a:stretch>
                <a:fillRect/>
              </a:stretch>
            </a:blipFill>
          </p:spPr>
        </p:sp>
        <p:sp>
          <p:nvSpPr>
            <p:cNvPr id="8" name="Freeform 8"/>
            <p:cNvSpPr/>
            <p:nvPr/>
          </p:nvSpPr>
          <p:spPr>
            <a:xfrm>
              <a:off x="4710371" y="0"/>
              <a:ext cx="1451018" cy="1451018"/>
            </a:xfrm>
            <a:custGeom>
              <a:avLst/>
              <a:gdLst/>
              <a:ahLst/>
              <a:cxnLst/>
              <a:rect l="l" t="t" r="r" b="b"/>
              <a:pathLst>
                <a:path w="1451018" h="1451018">
                  <a:moveTo>
                    <a:pt x="0" y="0"/>
                  </a:moveTo>
                  <a:lnTo>
                    <a:pt x="1451018" y="0"/>
                  </a:lnTo>
                  <a:lnTo>
                    <a:pt x="1451018" y="1451018"/>
                  </a:lnTo>
                  <a:lnTo>
                    <a:pt x="0" y="1451018"/>
                  </a:lnTo>
                  <a:lnTo>
                    <a:pt x="0" y="0"/>
                  </a:lnTo>
                  <a:close/>
                </a:path>
              </a:pathLst>
            </a:custGeom>
            <a:blipFill>
              <a:blip r:embed="rId7"/>
              <a:stretch>
                <a:fillRect/>
              </a:stretch>
            </a:blipFill>
          </p:spPr>
        </p:sp>
        <p:sp>
          <p:nvSpPr>
            <p:cNvPr id="9" name="TextBox 9"/>
            <p:cNvSpPr txBox="1"/>
            <p:nvPr/>
          </p:nvSpPr>
          <p:spPr>
            <a:xfrm>
              <a:off x="6733320" y="1247047"/>
              <a:ext cx="1460993" cy="382465"/>
            </a:xfrm>
            <a:prstGeom prst="rect">
              <a:avLst/>
            </a:prstGeom>
          </p:spPr>
          <p:txBody>
            <a:bodyPr lIns="0" tIns="0" rIns="0" bIns="0" rtlCol="0" anchor="t">
              <a:spAutoFit/>
            </a:bodyPr>
            <a:lstStyle/>
            <a:p>
              <a:pPr>
                <a:lnSpc>
                  <a:spcPts val="1187"/>
                </a:lnSpc>
                <a:spcBef>
                  <a:spcPct val="0"/>
                </a:spcBef>
              </a:pPr>
              <a:r>
                <a:rPr lang="en-US" sz="847">
                  <a:solidFill>
                    <a:srgbClr val="FFFFFF"/>
                  </a:solidFill>
                  <a:latin typeface="Montserrat"/>
                </a:rPr>
                <a:t>Cofinancé par l’Union européenne</a:t>
              </a:r>
            </a:p>
          </p:txBody>
        </p:sp>
      </p:grpSp>
      <p:grpSp>
        <p:nvGrpSpPr>
          <p:cNvPr id="10" name="Group 10"/>
          <p:cNvGrpSpPr/>
          <p:nvPr/>
        </p:nvGrpSpPr>
        <p:grpSpPr>
          <a:xfrm>
            <a:off x="1745572" y="417633"/>
            <a:ext cx="3844821" cy="803672"/>
            <a:chOff x="0" y="0"/>
            <a:chExt cx="5126428" cy="1071562"/>
          </a:xfrm>
        </p:grpSpPr>
        <p:sp>
          <p:nvSpPr>
            <p:cNvPr id="11" name="TextBox 11"/>
            <p:cNvSpPr txBox="1"/>
            <p:nvPr/>
          </p:nvSpPr>
          <p:spPr>
            <a:xfrm>
              <a:off x="0" y="645024"/>
              <a:ext cx="5126428" cy="426538"/>
            </a:xfrm>
            <a:prstGeom prst="rect">
              <a:avLst/>
            </a:prstGeom>
          </p:spPr>
          <p:txBody>
            <a:bodyPr lIns="0" tIns="0" rIns="0" bIns="0" rtlCol="0" anchor="t">
              <a:spAutoFit/>
            </a:bodyPr>
            <a:lstStyle/>
            <a:p>
              <a:pPr algn="just">
                <a:lnSpc>
                  <a:spcPts val="2790"/>
                </a:lnSpc>
                <a:spcBef>
                  <a:spcPct val="0"/>
                </a:spcBef>
              </a:pPr>
              <a:r>
                <a:rPr lang="en-US" sz="1992">
                  <a:solidFill>
                    <a:srgbClr val="FFFFFF"/>
                  </a:solidFill>
                  <a:latin typeface="Montserrat"/>
                </a:rPr>
                <a:t>28 janvier - 1er février 2024</a:t>
              </a:r>
            </a:p>
          </p:txBody>
        </p:sp>
        <p:sp>
          <p:nvSpPr>
            <p:cNvPr id="12" name="TextBox 12"/>
            <p:cNvSpPr txBox="1"/>
            <p:nvPr/>
          </p:nvSpPr>
          <p:spPr>
            <a:xfrm>
              <a:off x="0" y="-57150"/>
              <a:ext cx="3937456" cy="652072"/>
            </a:xfrm>
            <a:prstGeom prst="rect">
              <a:avLst/>
            </a:prstGeom>
          </p:spPr>
          <p:txBody>
            <a:bodyPr lIns="0" tIns="0" rIns="0" bIns="0" rtlCol="0" anchor="t">
              <a:spAutoFit/>
            </a:bodyPr>
            <a:lstStyle/>
            <a:p>
              <a:pPr algn="just">
                <a:lnSpc>
                  <a:spcPts val="4146"/>
                </a:lnSpc>
                <a:spcBef>
                  <a:spcPct val="0"/>
                </a:spcBef>
              </a:pPr>
              <a:r>
                <a:rPr lang="en-US" sz="2962">
                  <a:solidFill>
                    <a:srgbClr val="FFFFFF"/>
                  </a:solidFill>
                  <a:latin typeface="Montserrat Bold"/>
                </a:rPr>
                <a:t>NOUAKCHOTT </a:t>
              </a:r>
            </a:p>
          </p:txBody>
        </p:sp>
      </p:grpSp>
      <p:sp>
        <p:nvSpPr>
          <p:cNvPr id="15" name="TextBox 3"/>
          <p:cNvSpPr txBox="1"/>
          <p:nvPr/>
        </p:nvSpPr>
        <p:spPr>
          <a:xfrm>
            <a:off x="5187494" y="1214410"/>
            <a:ext cx="6599712" cy="700898"/>
          </a:xfrm>
          <a:prstGeom prst="rect">
            <a:avLst/>
          </a:prstGeom>
        </p:spPr>
        <p:txBody>
          <a:bodyPr lIns="0" tIns="0" rIns="0" bIns="0" rtlCol="0" anchor="t">
            <a:spAutoFit/>
          </a:bodyPr>
          <a:lstStyle/>
          <a:p>
            <a:pPr algn="ctr">
              <a:lnSpc>
                <a:spcPts val="5232"/>
              </a:lnSpc>
            </a:pPr>
            <a:r>
              <a:rPr lang="fr-FR" sz="6000" dirty="0" smtClean="0"/>
              <a:t>I. Politiques </a:t>
            </a:r>
            <a:endParaRPr lang="en-US" sz="5566" dirty="0">
              <a:solidFill>
                <a:srgbClr val="243569"/>
              </a:solidFill>
              <a:latin typeface="Roboto Bold"/>
            </a:endParaRPr>
          </a:p>
        </p:txBody>
      </p:sp>
      <p:sp>
        <p:nvSpPr>
          <p:cNvPr id="16" name="TextBox 13"/>
          <p:cNvSpPr txBox="1"/>
          <p:nvPr/>
        </p:nvSpPr>
        <p:spPr>
          <a:xfrm>
            <a:off x="1071506" y="2071666"/>
            <a:ext cx="15716360" cy="9441046"/>
          </a:xfrm>
          <a:prstGeom prst="rect">
            <a:avLst/>
          </a:prstGeom>
        </p:spPr>
        <p:txBody>
          <a:bodyPr wrap="square" lIns="0" tIns="0" rIns="0" bIns="0" rtlCol="0" anchor="t">
            <a:spAutoFit/>
          </a:bodyPr>
          <a:lstStyle/>
          <a:p>
            <a:pPr>
              <a:buFont typeface="Wingdings" pitchFamily="2" charset="2"/>
              <a:buChar char="Ø"/>
            </a:pPr>
            <a:r>
              <a:rPr lang="fr-FR" sz="4800" dirty="0" smtClean="0"/>
              <a:t>Dispositifs institutionnels (FDS)</a:t>
            </a:r>
          </a:p>
          <a:p>
            <a:pPr>
              <a:buFont typeface="Wingdings" pitchFamily="2" charset="2"/>
              <a:buChar char="Ø"/>
            </a:pPr>
            <a:r>
              <a:rPr lang="fr-FR" sz="4800" dirty="0" smtClean="0"/>
              <a:t>La stratégie nationale de sécurité </a:t>
            </a:r>
            <a:r>
              <a:rPr lang="fr-FR" sz="4800" dirty="0" smtClean="0"/>
              <a:t>intérieure (décret n°0022-517/PRN/MI/D du 22 juin 2022)</a:t>
            </a:r>
            <a:endParaRPr lang="fr-FR" sz="4800" dirty="0" smtClean="0"/>
          </a:p>
          <a:p>
            <a:pPr>
              <a:buFont typeface="Wingdings" pitchFamily="2" charset="2"/>
              <a:buChar char="Ø"/>
            </a:pPr>
            <a:r>
              <a:rPr lang="fr-FR" sz="4800" dirty="0" smtClean="0"/>
              <a:t>La stratégie nationale de sécurité de proximité (décret n°2022-320 du 14 avril 2022)</a:t>
            </a:r>
          </a:p>
          <a:p>
            <a:pPr>
              <a:buFont typeface="Wingdings" pitchFamily="2" charset="2"/>
              <a:buChar char="Ø"/>
            </a:pPr>
            <a:r>
              <a:rPr lang="fr-FR" sz="4800" dirty="0" smtClean="0"/>
              <a:t>Exemple de l’arrondissement communal </a:t>
            </a:r>
            <a:r>
              <a:rPr lang="fr-FR" sz="4800" dirty="0" smtClean="0"/>
              <a:t>Niamey5:</a:t>
            </a:r>
            <a:endParaRPr lang="fr-FR" sz="4800" dirty="0" smtClean="0"/>
          </a:p>
          <a:p>
            <a:pPr>
              <a:buFont typeface="Wingdings" pitchFamily="2" charset="2"/>
              <a:buChar char="§"/>
            </a:pPr>
            <a:r>
              <a:rPr lang="fr-FR" sz="4800" dirty="0" smtClean="0"/>
              <a:t>Délibération n°0002/2023/ACNY5 du 27/04/2023portant adoption de la Stratégie Communale de Sécurité de Proximité (SCSP) de l’arrondissement communal Niamey.</a:t>
            </a:r>
          </a:p>
          <a:p>
            <a:pPr>
              <a:buFont typeface="Courier New" pitchFamily="49" charset="0"/>
              <a:buChar char="o"/>
            </a:pPr>
            <a:r>
              <a:rPr lang="fr-FR" sz="4800" dirty="0" smtClean="0"/>
              <a:t> le cadre d’orientation (CO).</a:t>
            </a:r>
          </a:p>
          <a:p>
            <a:pPr>
              <a:buFont typeface="Courier New" pitchFamily="49" charset="0"/>
              <a:buChar char="o"/>
            </a:pPr>
            <a:r>
              <a:rPr lang="fr-FR" sz="4800" dirty="0" smtClean="0"/>
              <a:t>Le cadre de concertation (CC)</a:t>
            </a:r>
          </a:p>
          <a:p>
            <a:pPr>
              <a:buFont typeface="Wingdings" pitchFamily="2" charset="2"/>
              <a:buChar char="Ø"/>
            </a:pPr>
            <a:endParaRPr lang="fr-FR" sz="4800" dirty="0" smtClean="0"/>
          </a:p>
          <a:p>
            <a:pPr>
              <a:lnSpc>
                <a:spcPts val="4476"/>
              </a:lnSpc>
            </a:pPr>
            <a:endParaRPr lang="en-US" sz="4762" dirty="0">
              <a:solidFill>
                <a:srgbClr val="1E9F6C"/>
              </a:solidFill>
              <a:latin typeface="Roboto Bold"/>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9F1F2"/>
        </a:solidFill>
        <a:effectLst/>
      </p:bgPr>
    </p:bg>
    <p:spTree>
      <p:nvGrpSpPr>
        <p:cNvPr id="1" name=""/>
        <p:cNvGrpSpPr/>
        <p:nvPr/>
      </p:nvGrpSpPr>
      <p:grpSpPr>
        <a:xfrm>
          <a:off x="0" y="0"/>
          <a:ext cx="0" cy="0"/>
          <a:chOff x="0" y="0"/>
          <a:chExt cx="0" cy="0"/>
        </a:xfrm>
      </p:grpSpPr>
      <p:sp>
        <p:nvSpPr>
          <p:cNvPr id="2" name="Freeform 2"/>
          <p:cNvSpPr/>
          <p:nvPr/>
        </p:nvSpPr>
        <p:spPr>
          <a:xfrm rot="10680873" flipH="1">
            <a:off x="-1369644" y="-4860266"/>
            <a:ext cx="22222742" cy="7722403"/>
          </a:xfrm>
          <a:custGeom>
            <a:avLst/>
            <a:gdLst/>
            <a:ahLst/>
            <a:cxnLst/>
            <a:rect l="l" t="t" r="r" b="b"/>
            <a:pathLst>
              <a:path w="22222742" h="7722403">
                <a:moveTo>
                  <a:pt x="22222743" y="0"/>
                </a:moveTo>
                <a:lnTo>
                  <a:pt x="0" y="0"/>
                </a:lnTo>
                <a:lnTo>
                  <a:pt x="0" y="7722403"/>
                </a:lnTo>
                <a:lnTo>
                  <a:pt x="22222743" y="7722403"/>
                </a:lnTo>
                <a:lnTo>
                  <a:pt x="22222743" y="0"/>
                </a:lnTo>
                <a:close/>
              </a:path>
            </a:pathLst>
          </a:custGeom>
          <a:blipFill>
            <a:blip r:embed="rId2">
              <a:alphaModFix amt="71000"/>
              <a:extLst>
                <a:ext uri="{96DAC541-7B7A-43D3-8B79-37D633B846F1}">
                  <asvg:svgBlip xmlns="" xmlns:asvg="http://schemas.microsoft.com/office/drawing/2016/SVG/main" r:embed="rId3"/>
                </a:ext>
              </a:extLst>
            </a:blip>
            <a:stretch>
              <a:fillRect/>
            </a:stretch>
          </a:blipFill>
        </p:spPr>
      </p:sp>
      <p:grpSp>
        <p:nvGrpSpPr>
          <p:cNvPr id="4" name="Group 4"/>
          <p:cNvGrpSpPr/>
          <p:nvPr/>
        </p:nvGrpSpPr>
        <p:grpSpPr>
          <a:xfrm>
            <a:off x="11420076" y="417633"/>
            <a:ext cx="6145735" cy="1222134"/>
            <a:chOff x="0" y="0"/>
            <a:chExt cx="8194313" cy="1629512"/>
          </a:xfrm>
        </p:grpSpPr>
        <p:sp>
          <p:nvSpPr>
            <p:cNvPr id="5" name="Freeform 5"/>
            <p:cNvSpPr/>
            <p:nvPr/>
          </p:nvSpPr>
          <p:spPr>
            <a:xfrm>
              <a:off x="6682457" y="175135"/>
              <a:ext cx="1430823" cy="954286"/>
            </a:xfrm>
            <a:custGeom>
              <a:avLst/>
              <a:gdLst/>
              <a:ahLst/>
              <a:cxnLst/>
              <a:rect l="l" t="t" r="r" b="b"/>
              <a:pathLst>
                <a:path w="1430823" h="954286">
                  <a:moveTo>
                    <a:pt x="0" y="0"/>
                  </a:moveTo>
                  <a:lnTo>
                    <a:pt x="1430823" y="0"/>
                  </a:lnTo>
                  <a:lnTo>
                    <a:pt x="1430823" y="954285"/>
                  </a:lnTo>
                  <a:lnTo>
                    <a:pt x="0" y="954285"/>
                  </a:lnTo>
                  <a:lnTo>
                    <a:pt x="0" y="0"/>
                  </a:lnTo>
                  <a:close/>
                </a:path>
              </a:pathLst>
            </a:custGeom>
            <a:blipFill>
              <a:blip r:embed="rId4" cstate="print"/>
              <a:stretch>
                <a:fillRect/>
              </a:stretch>
            </a:blipFill>
          </p:spPr>
        </p:sp>
        <p:sp>
          <p:nvSpPr>
            <p:cNvPr id="6" name="Freeform 6"/>
            <p:cNvSpPr/>
            <p:nvPr/>
          </p:nvSpPr>
          <p:spPr>
            <a:xfrm>
              <a:off x="0" y="175135"/>
              <a:ext cx="2573190" cy="1064682"/>
            </a:xfrm>
            <a:custGeom>
              <a:avLst/>
              <a:gdLst/>
              <a:ahLst/>
              <a:cxnLst/>
              <a:rect l="l" t="t" r="r" b="b"/>
              <a:pathLst>
                <a:path w="2573190" h="1064682">
                  <a:moveTo>
                    <a:pt x="0" y="0"/>
                  </a:moveTo>
                  <a:lnTo>
                    <a:pt x="2573190" y="0"/>
                  </a:lnTo>
                  <a:lnTo>
                    <a:pt x="2573190" y="1064682"/>
                  </a:lnTo>
                  <a:lnTo>
                    <a:pt x="0" y="1064682"/>
                  </a:lnTo>
                  <a:lnTo>
                    <a:pt x="0" y="0"/>
                  </a:lnTo>
                  <a:close/>
                </a:path>
              </a:pathLst>
            </a:custGeom>
            <a:blipFill>
              <a:blip r:embed="rId5"/>
              <a:stretch>
                <a:fillRect/>
              </a:stretch>
            </a:blipFill>
          </p:spPr>
        </p:sp>
        <p:sp>
          <p:nvSpPr>
            <p:cNvPr id="7" name="Freeform 7"/>
            <p:cNvSpPr/>
            <p:nvPr/>
          </p:nvSpPr>
          <p:spPr>
            <a:xfrm>
              <a:off x="2898938" y="0"/>
              <a:ext cx="1451018" cy="1451018"/>
            </a:xfrm>
            <a:custGeom>
              <a:avLst/>
              <a:gdLst/>
              <a:ahLst/>
              <a:cxnLst/>
              <a:rect l="l" t="t" r="r" b="b"/>
              <a:pathLst>
                <a:path w="1451018" h="1451018">
                  <a:moveTo>
                    <a:pt x="0" y="0"/>
                  </a:moveTo>
                  <a:lnTo>
                    <a:pt x="1451019" y="0"/>
                  </a:lnTo>
                  <a:lnTo>
                    <a:pt x="1451019" y="1451018"/>
                  </a:lnTo>
                  <a:lnTo>
                    <a:pt x="0" y="1451018"/>
                  </a:lnTo>
                  <a:lnTo>
                    <a:pt x="0" y="0"/>
                  </a:lnTo>
                  <a:close/>
                </a:path>
              </a:pathLst>
            </a:custGeom>
            <a:blipFill>
              <a:blip r:embed="rId6" cstate="print"/>
              <a:stretch>
                <a:fillRect/>
              </a:stretch>
            </a:blipFill>
          </p:spPr>
        </p:sp>
        <p:sp>
          <p:nvSpPr>
            <p:cNvPr id="8" name="Freeform 8"/>
            <p:cNvSpPr/>
            <p:nvPr/>
          </p:nvSpPr>
          <p:spPr>
            <a:xfrm>
              <a:off x="4710371" y="0"/>
              <a:ext cx="1451018" cy="1451018"/>
            </a:xfrm>
            <a:custGeom>
              <a:avLst/>
              <a:gdLst/>
              <a:ahLst/>
              <a:cxnLst/>
              <a:rect l="l" t="t" r="r" b="b"/>
              <a:pathLst>
                <a:path w="1451018" h="1451018">
                  <a:moveTo>
                    <a:pt x="0" y="0"/>
                  </a:moveTo>
                  <a:lnTo>
                    <a:pt x="1451018" y="0"/>
                  </a:lnTo>
                  <a:lnTo>
                    <a:pt x="1451018" y="1451018"/>
                  </a:lnTo>
                  <a:lnTo>
                    <a:pt x="0" y="1451018"/>
                  </a:lnTo>
                  <a:lnTo>
                    <a:pt x="0" y="0"/>
                  </a:lnTo>
                  <a:close/>
                </a:path>
              </a:pathLst>
            </a:custGeom>
            <a:blipFill>
              <a:blip r:embed="rId7"/>
              <a:stretch>
                <a:fillRect/>
              </a:stretch>
            </a:blipFill>
          </p:spPr>
        </p:sp>
        <p:sp>
          <p:nvSpPr>
            <p:cNvPr id="9" name="TextBox 9"/>
            <p:cNvSpPr txBox="1"/>
            <p:nvPr/>
          </p:nvSpPr>
          <p:spPr>
            <a:xfrm>
              <a:off x="6733320" y="1247047"/>
              <a:ext cx="1460993" cy="382465"/>
            </a:xfrm>
            <a:prstGeom prst="rect">
              <a:avLst/>
            </a:prstGeom>
          </p:spPr>
          <p:txBody>
            <a:bodyPr lIns="0" tIns="0" rIns="0" bIns="0" rtlCol="0" anchor="t">
              <a:spAutoFit/>
            </a:bodyPr>
            <a:lstStyle/>
            <a:p>
              <a:pPr>
                <a:lnSpc>
                  <a:spcPts val="1187"/>
                </a:lnSpc>
                <a:spcBef>
                  <a:spcPct val="0"/>
                </a:spcBef>
              </a:pPr>
              <a:r>
                <a:rPr lang="en-US" sz="847">
                  <a:solidFill>
                    <a:srgbClr val="FFFFFF"/>
                  </a:solidFill>
                  <a:latin typeface="Montserrat"/>
                </a:rPr>
                <a:t>Cofinancé par l’Union européenne</a:t>
              </a:r>
            </a:p>
          </p:txBody>
        </p:sp>
      </p:grpSp>
      <p:grpSp>
        <p:nvGrpSpPr>
          <p:cNvPr id="10" name="Group 10"/>
          <p:cNvGrpSpPr/>
          <p:nvPr/>
        </p:nvGrpSpPr>
        <p:grpSpPr>
          <a:xfrm>
            <a:off x="1745572" y="417633"/>
            <a:ext cx="3844821" cy="803672"/>
            <a:chOff x="0" y="0"/>
            <a:chExt cx="5126428" cy="1071562"/>
          </a:xfrm>
        </p:grpSpPr>
        <p:sp>
          <p:nvSpPr>
            <p:cNvPr id="11" name="TextBox 11"/>
            <p:cNvSpPr txBox="1"/>
            <p:nvPr/>
          </p:nvSpPr>
          <p:spPr>
            <a:xfrm>
              <a:off x="0" y="645024"/>
              <a:ext cx="5126428" cy="426538"/>
            </a:xfrm>
            <a:prstGeom prst="rect">
              <a:avLst/>
            </a:prstGeom>
          </p:spPr>
          <p:txBody>
            <a:bodyPr lIns="0" tIns="0" rIns="0" bIns="0" rtlCol="0" anchor="t">
              <a:spAutoFit/>
            </a:bodyPr>
            <a:lstStyle/>
            <a:p>
              <a:pPr algn="just">
                <a:lnSpc>
                  <a:spcPts val="2790"/>
                </a:lnSpc>
                <a:spcBef>
                  <a:spcPct val="0"/>
                </a:spcBef>
              </a:pPr>
              <a:r>
                <a:rPr lang="en-US" sz="1992" dirty="0">
                  <a:solidFill>
                    <a:srgbClr val="FFFFFF"/>
                  </a:solidFill>
                  <a:latin typeface="Montserrat"/>
                </a:rPr>
                <a:t>28 </a:t>
              </a:r>
              <a:r>
                <a:rPr lang="en-US" sz="1992" dirty="0" err="1">
                  <a:solidFill>
                    <a:srgbClr val="FFFFFF"/>
                  </a:solidFill>
                  <a:latin typeface="Montserrat"/>
                </a:rPr>
                <a:t>janvier</a:t>
              </a:r>
              <a:r>
                <a:rPr lang="en-US" sz="1992" dirty="0">
                  <a:solidFill>
                    <a:srgbClr val="FFFFFF"/>
                  </a:solidFill>
                  <a:latin typeface="Montserrat"/>
                </a:rPr>
                <a:t> - 1er </a:t>
              </a:r>
              <a:r>
                <a:rPr lang="en-US" sz="1992" dirty="0" err="1">
                  <a:solidFill>
                    <a:srgbClr val="FFFFFF"/>
                  </a:solidFill>
                  <a:latin typeface="Montserrat"/>
                </a:rPr>
                <a:t>février</a:t>
              </a:r>
              <a:r>
                <a:rPr lang="en-US" sz="1992" dirty="0">
                  <a:solidFill>
                    <a:srgbClr val="FFFFFF"/>
                  </a:solidFill>
                  <a:latin typeface="Montserrat"/>
                </a:rPr>
                <a:t> 2024</a:t>
              </a:r>
            </a:p>
          </p:txBody>
        </p:sp>
        <p:sp>
          <p:nvSpPr>
            <p:cNvPr id="12" name="TextBox 12"/>
            <p:cNvSpPr txBox="1"/>
            <p:nvPr/>
          </p:nvSpPr>
          <p:spPr>
            <a:xfrm>
              <a:off x="0" y="-57150"/>
              <a:ext cx="3937456" cy="652072"/>
            </a:xfrm>
            <a:prstGeom prst="rect">
              <a:avLst/>
            </a:prstGeom>
          </p:spPr>
          <p:txBody>
            <a:bodyPr lIns="0" tIns="0" rIns="0" bIns="0" rtlCol="0" anchor="t">
              <a:spAutoFit/>
            </a:bodyPr>
            <a:lstStyle/>
            <a:p>
              <a:pPr algn="just">
                <a:lnSpc>
                  <a:spcPts val="4146"/>
                </a:lnSpc>
                <a:spcBef>
                  <a:spcPct val="0"/>
                </a:spcBef>
              </a:pPr>
              <a:r>
                <a:rPr lang="en-US" sz="2962">
                  <a:solidFill>
                    <a:srgbClr val="FFFFFF"/>
                  </a:solidFill>
                  <a:latin typeface="Montserrat Bold"/>
                </a:rPr>
                <a:t>NOUAKCHOTT </a:t>
              </a:r>
            </a:p>
          </p:txBody>
        </p:sp>
      </p:grpSp>
      <p:sp>
        <p:nvSpPr>
          <p:cNvPr id="14" name="TextBox 3"/>
          <p:cNvSpPr txBox="1"/>
          <p:nvPr/>
        </p:nvSpPr>
        <p:spPr>
          <a:xfrm>
            <a:off x="2928894" y="1714476"/>
            <a:ext cx="13073154" cy="666849"/>
          </a:xfrm>
          <a:prstGeom prst="rect">
            <a:avLst/>
          </a:prstGeom>
        </p:spPr>
        <p:txBody>
          <a:bodyPr wrap="square" lIns="0" tIns="0" rIns="0" bIns="0" rtlCol="0" anchor="t">
            <a:spAutoFit/>
          </a:bodyPr>
          <a:lstStyle/>
          <a:p>
            <a:pPr>
              <a:lnSpc>
                <a:spcPts val="5232"/>
              </a:lnSpc>
            </a:pPr>
            <a:r>
              <a:rPr lang="fr-FR" sz="6000" dirty="0" smtClean="0"/>
              <a:t>   </a:t>
            </a:r>
            <a:r>
              <a:rPr lang="fr-FR" sz="6000" b="1" dirty="0" smtClean="0"/>
              <a:t>II. Défis de sécurité de proximité</a:t>
            </a:r>
            <a:endParaRPr lang="en-US" sz="5566" b="1" dirty="0">
              <a:solidFill>
                <a:srgbClr val="243569"/>
              </a:solidFill>
              <a:latin typeface="Roboto Bold"/>
            </a:endParaRPr>
          </a:p>
        </p:txBody>
      </p:sp>
      <p:sp>
        <p:nvSpPr>
          <p:cNvPr id="15" name="TextBox 14"/>
          <p:cNvSpPr txBox="1"/>
          <p:nvPr/>
        </p:nvSpPr>
        <p:spPr>
          <a:xfrm>
            <a:off x="1745572" y="3000360"/>
            <a:ext cx="12613402" cy="3526606"/>
          </a:xfrm>
          <a:prstGeom prst="rect">
            <a:avLst/>
          </a:prstGeom>
        </p:spPr>
        <p:txBody>
          <a:bodyPr wrap="square" lIns="0" tIns="0" rIns="0" bIns="0" rtlCol="0" anchor="t">
            <a:spAutoFit/>
          </a:bodyPr>
          <a:lstStyle/>
          <a:p>
            <a:pPr>
              <a:buFont typeface="Wingdings" pitchFamily="2" charset="2"/>
              <a:buChar char="Ø"/>
            </a:pPr>
            <a:r>
              <a:rPr lang="fr-FR" sz="4000" dirty="0" smtClean="0"/>
              <a:t>Insuffisance de moyens</a:t>
            </a:r>
          </a:p>
          <a:p>
            <a:pPr>
              <a:buFont typeface="Wingdings" pitchFamily="2" charset="2"/>
              <a:buChar char="Ø"/>
            </a:pPr>
            <a:r>
              <a:rPr lang="fr-FR" sz="4000" dirty="0" smtClean="0"/>
              <a:t>Conception de la sécurité</a:t>
            </a:r>
          </a:p>
          <a:p>
            <a:pPr>
              <a:buFont typeface="Wingdings" pitchFamily="2" charset="2"/>
              <a:buChar char="Ø"/>
            </a:pPr>
            <a:r>
              <a:rPr lang="fr-FR" sz="4000" dirty="0" smtClean="0"/>
              <a:t>Le chômage</a:t>
            </a:r>
          </a:p>
          <a:p>
            <a:pPr>
              <a:buFont typeface="Wingdings" pitchFamily="2" charset="2"/>
              <a:buChar char="Ø"/>
            </a:pPr>
            <a:r>
              <a:rPr lang="fr-FR" sz="4000" dirty="0" smtClean="0"/>
              <a:t>L’extrême jeunesse de la population</a:t>
            </a:r>
          </a:p>
          <a:p>
            <a:endParaRPr lang="fr-FR" sz="4000" dirty="0" smtClean="0"/>
          </a:p>
          <a:p>
            <a:pPr>
              <a:lnSpc>
                <a:spcPts val="3536"/>
              </a:lnSpc>
            </a:pPr>
            <a:endParaRPr lang="en-US" sz="3762" dirty="0">
              <a:solidFill>
                <a:srgbClr val="243569"/>
              </a:solidFill>
              <a:latin typeface="Roboto"/>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TotalTime>
  <Words>265</Words>
  <Application>Microsoft Office PowerPoint</Application>
  <PresentationFormat>Personnalisé</PresentationFormat>
  <Paragraphs>33</Paragraphs>
  <Slides>4</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4</vt:i4>
      </vt:variant>
    </vt:vector>
  </HeadingPairs>
  <TitlesOfParts>
    <vt:vector size="13" baseType="lpstr">
      <vt:lpstr>Arial</vt:lpstr>
      <vt:lpstr>Calibri</vt:lpstr>
      <vt:lpstr>Montserrat Bold</vt:lpstr>
      <vt:lpstr>Montserrat</vt:lpstr>
      <vt:lpstr>Roboto</vt:lpstr>
      <vt:lpstr>Roboto Bold</vt:lpstr>
      <vt:lpstr>Wingdings</vt:lpstr>
      <vt:lpstr>Courier New</vt:lpstr>
      <vt:lpstr>Office Theme</vt:lpstr>
      <vt:lpstr>Diapositive 1</vt:lpstr>
      <vt:lpstr>Diapositive 2</vt:lpstr>
      <vt:lpstr>Diapositive 3</vt:lpstr>
      <vt:lpstr>Diapositive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Visuel FR validé (Présentation)</dc:title>
  <dc:creator>user</dc:creator>
  <cp:lastModifiedBy>USERR</cp:lastModifiedBy>
  <cp:revision>26</cp:revision>
  <cp:lastPrinted>2024-01-25T10:35:50Z</cp:lastPrinted>
  <dcterms:created xsi:type="dcterms:W3CDTF">2006-08-16T00:00:00Z</dcterms:created>
  <dcterms:modified xsi:type="dcterms:W3CDTF">2024-01-26T14:20:22Z</dcterms:modified>
  <dc:identifier>DAF60UtvY4o</dc:identifier>
</cp:coreProperties>
</file>